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embeddedFontLst>
    <p:embeddedFont>
      <p:font typeface="Roboto Mon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iGHwPIJzrLTTcYm6Vg09pkaqMO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Mono-bold.fntdata"/><Relationship Id="rId16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eabd960f6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eabd960f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aeabd960f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01b9d13a9_0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701b9d13a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3701b9d13a9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01b9d13a9_0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01b9d13a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3701b9d13a9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01b9d13a9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01b9d13a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701b9d13a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01cb7942b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01cb7942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701cb7942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01b9d13a9_0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01b9d13a9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701b9d13a9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01b9d13a9_0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01b9d13a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701b9d13a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01b9d13a9_0_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01b9d13a9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701b9d13a9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Relationship Id="rId4" Type="http://schemas.openxmlformats.org/officeDocument/2006/relationships/image" Target="../media/image13.gif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ctrTitle"/>
          </p:nvPr>
        </p:nvSpPr>
        <p:spPr>
          <a:xfrm>
            <a:off x="1619250" y="4244975"/>
            <a:ext cx="7302500" cy="160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ECEN 404 Final Presentation</a:t>
            </a:r>
            <a:br>
              <a:rPr lang="en-US"/>
            </a:br>
            <a:r>
              <a:rPr lang="en-US"/>
              <a:t>Team 27 </a:t>
            </a:r>
            <a:r>
              <a:rPr lang="en-US"/>
              <a:t>Financial Advisor App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for Students</a:t>
            </a:r>
            <a:br>
              <a:rPr lang="en-US"/>
            </a:br>
            <a:r>
              <a:rPr lang="en-US" sz="2455"/>
              <a:t>Camille Embree, Hoang-Nghi Nguyen</a:t>
            </a:r>
            <a:br>
              <a:rPr lang="en-US" sz="2455"/>
            </a:br>
            <a:r>
              <a:rPr lang="en-US" sz="2455"/>
              <a:t>TA: Sabyasachi Gupta</a:t>
            </a:r>
            <a:br>
              <a:rPr lang="en-US" sz="2455"/>
            </a:b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 college of engineering logo&#10;" id="60" name="Google Shape;60;p2" title="COE log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eabd960f6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</a:t>
            </a:r>
            <a:endParaRPr/>
          </a:p>
        </p:txBody>
      </p:sp>
      <p:sp>
        <p:nvSpPr>
          <p:cNvPr id="127" name="Google Shape;127;g3aeabd960f6_0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1100"/>
              <a:t>1. Firebase Authentication Layer</a:t>
            </a:r>
            <a:endParaRPr b="1" sz="1100"/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Industry-standard authentication protocols with end-to-end encryption via HTTPS/TLS</a:t>
            </a:r>
            <a:endParaRPr sz="1100"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Email verification system for additional account security</a:t>
            </a:r>
            <a:endParaRPr sz="1100"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Password encryption and secure reset functionality</a:t>
            </a:r>
            <a:endParaRPr sz="1100"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Each user gets unique user ID for isolated data access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1100"/>
              <a:t>2. Token &amp; Data Encryption</a:t>
            </a:r>
            <a:endParaRPr b="1" sz="1100"/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Plaid access tokens are encrypted at rest using Fernet cryptography (symmetric encryption)</a:t>
            </a:r>
            <a:endParaRPr sz="1100"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All credentials and tokens encrypted within Firebase data centers</a:t>
            </a:r>
            <a:endParaRPr sz="1100"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Encryption key managed via environment variables (never hardcoded)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1100"/>
              <a:t>3. Protected API Endpoints</a:t>
            </a:r>
            <a:endParaRPr b="1" sz="1100"/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require_auth</a:t>
            </a:r>
            <a:r>
              <a:rPr lang="en-US" sz="1100"/>
              <a:t> middleware on all sensitive endpoints (Plaid, analytics)</a:t>
            </a:r>
            <a:endParaRPr sz="1100"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Firebase ID token verification before processing any requests</a:t>
            </a:r>
            <a:endParaRPr sz="1100"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Users can only access their own data - enforced at both authentication and Firestore rules level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1100"/>
              <a:t>4. Secure External Integrations</a:t>
            </a:r>
            <a:endParaRPr b="1" sz="1100"/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Plaid API integration follows OAuth standards for bank connections</a:t>
            </a:r>
            <a:endParaRPr sz="1100"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Access tokens never exposed to frontend - stored encrypted in backend</a:t>
            </a:r>
            <a:endParaRPr sz="1100"/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100"/>
              <a:t>Bank credentials never touch our servers (handled by Plaid)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01b9d13a9_0_12"/>
          <p:cNvSpPr txBox="1"/>
          <p:nvPr/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Project Summary</a:t>
            </a:r>
            <a:endParaRPr b="1" sz="3200">
              <a:solidFill>
                <a:srgbClr val="000000"/>
              </a:solidFill>
            </a:endParaRPr>
          </a:p>
        </p:txBody>
      </p:sp>
      <p:pic>
        <p:nvPicPr>
          <p:cNvPr descr="Financial literacy - Education - SVG vector - MySVG.ORG" id="67" name="Google Shape;67;g3701b9d13a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775" y="2880899"/>
            <a:ext cx="2889624" cy="21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3701b9d13a9_0_12"/>
          <p:cNvSpPr txBox="1"/>
          <p:nvPr/>
        </p:nvSpPr>
        <p:spPr>
          <a:xfrm>
            <a:off x="457200" y="19813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Financial management is difficult for many students, with irregular income, high living expenses and a general lack of tools and the incentive to provide clear visibility on personal spending.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Our app addresses this by using AI and machine learning to work with transaction tracking through categorization and personalized financial feedback.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01b9d13a9_0_6"/>
          <p:cNvSpPr txBox="1"/>
          <p:nvPr/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Project/Subsystem Overview</a:t>
            </a:r>
            <a:endParaRPr b="1" sz="3200">
              <a:solidFill>
                <a:srgbClr val="000000"/>
              </a:solidFill>
            </a:endParaRPr>
          </a:p>
        </p:txBody>
      </p:sp>
      <p:pic>
        <p:nvPicPr>
          <p:cNvPr id="75" name="Google Shape;75;g3701b9d13a9_0_6" title="403 Block Diagra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26999"/>
            <a:ext cx="9143998" cy="520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01b9d13a9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Frontend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5"/>
              <a:t>Camille Embree</a:t>
            </a:r>
            <a:endParaRPr sz="1755"/>
          </a:p>
        </p:txBody>
      </p:sp>
      <p:sp>
        <p:nvSpPr>
          <p:cNvPr id="82" name="Google Shape;82;g3701b9d13a9_0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Designed, researched, and verified UI screen pages including a sign in, home, analysis, game, and settings page.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Set up Firebase structures such as Firestore Database and User Authentication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Created API connection with the backend, allowing ML data to be displayed for specific users.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01cb7942b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5"/>
              <a:t>Hoang-Nghi Nguyen</a:t>
            </a:r>
            <a:endParaRPr sz="1755"/>
          </a:p>
        </p:txBody>
      </p:sp>
      <p:sp>
        <p:nvSpPr>
          <p:cNvPr id="89" name="Google Shape;89;g3701cb7942b_0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Designed minigame functions and structures to create the backbone for a good user experience.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Created the structure for analytics diagrams on the home page to display to users their spending patterns and analyses.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Applied ML algorithms to predict user spending and projected user spending outputted through personalized generated feedback after games are completed.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Some issues with analytics outputs: pie chart showing unnamed categories.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01b9d13a9_0_4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and Login Integration</a:t>
            </a:r>
            <a:endParaRPr/>
          </a:p>
        </p:txBody>
      </p:sp>
      <p:pic>
        <p:nvPicPr>
          <p:cNvPr id="96" name="Google Shape;96;g3701b9d13a9_0_44" title="ScreenRecording_11-12-202515-12-35_1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925" y="1852877"/>
            <a:ext cx="2173560" cy="47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3701b9d13a9_0_44" title="IMG_636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735" y="1852877"/>
            <a:ext cx="2171146" cy="47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701b9d13a9_0_44" title="IMG_636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831" y="1852877"/>
            <a:ext cx="2171146" cy="47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01b9d13a9_0_2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Minigame Integration Results</a:t>
            </a:r>
            <a:endParaRPr/>
          </a:p>
        </p:txBody>
      </p:sp>
      <p:pic>
        <p:nvPicPr>
          <p:cNvPr id="105" name="Google Shape;105;g3701b9d13a9_0_26" title="ScreenRecording_11-12-202515-06-12_1-ezgif.com-video-to-gif-converter 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88" y="1897577"/>
            <a:ext cx="2173560" cy="47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701b9d13a9_0_26" title="ScreenRecording_11-12-202515-06-12_1-ezgif.com-video-to-gif-converter (2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345" y="1897577"/>
            <a:ext cx="2173560" cy="47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3701b9d13a9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210" y="1897577"/>
            <a:ext cx="2173560" cy="47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01b9d13a9_0_38"/>
          <p:cNvSpPr txBox="1"/>
          <p:nvPr>
            <p:ph type="title"/>
          </p:nvPr>
        </p:nvSpPr>
        <p:spPr>
          <a:xfrm>
            <a:off x="457200" y="84272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</a:t>
            </a:r>
            <a:endParaRPr/>
          </a:p>
        </p:txBody>
      </p:sp>
      <p:pic>
        <p:nvPicPr>
          <p:cNvPr id="114" name="Google Shape;114;g3701b9d13a9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25" y="1484625"/>
            <a:ext cx="8475349" cy="52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Made changes to app design to increase design merit and overall app </a:t>
            </a:r>
            <a:r>
              <a:rPr lang="en-US"/>
              <a:t>novelty</a:t>
            </a:r>
            <a:r>
              <a:rPr lang="en-US"/>
              <a:t> through adaptive gamified learning. Updated on ConOps and FSR/ICD.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Current status: Plaid Link providing issues in regards to bank connection.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